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1" r:id="rId6"/>
  </p:sldMasterIdLst>
  <p:notesMasterIdLst>
    <p:notesMasterId r:id="rId25"/>
  </p:notesMasterIdLst>
  <p:sldIdLst>
    <p:sldId id="275" r:id="rId7"/>
    <p:sldId id="273" r:id="rId8"/>
    <p:sldId id="259" r:id="rId9"/>
    <p:sldId id="264" r:id="rId10"/>
    <p:sldId id="266" r:id="rId11"/>
    <p:sldId id="279" r:id="rId12"/>
    <p:sldId id="280" r:id="rId13"/>
    <p:sldId id="281" r:id="rId14"/>
    <p:sldId id="285" r:id="rId15"/>
    <p:sldId id="276" r:id="rId16"/>
    <p:sldId id="277" r:id="rId17"/>
    <p:sldId id="283" r:id="rId18"/>
    <p:sldId id="268" r:id="rId19"/>
    <p:sldId id="282" r:id="rId20"/>
    <p:sldId id="278" r:id="rId21"/>
    <p:sldId id="284" r:id="rId22"/>
    <p:sldId id="286" r:id="rId23"/>
    <p:sldId id="27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C5DEDDF-45D0-47AE-8B41-A1463BB90D0D}">
          <p14:sldIdLst/>
        </p14:section>
        <p14:section name="Standaardsectie" id="{55FEB693-BD7E-4BDD-9CE1-F2B588E23C7E}">
          <p14:sldIdLst>
            <p14:sldId id="275"/>
            <p14:sldId id="273"/>
            <p14:sldId id="259"/>
            <p14:sldId id="264"/>
            <p14:sldId id="266"/>
            <p14:sldId id="279"/>
            <p14:sldId id="280"/>
            <p14:sldId id="281"/>
            <p14:sldId id="285"/>
            <p14:sldId id="276"/>
            <p14:sldId id="277"/>
            <p14:sldId id="283"/>
            <p14:sldId id="268"/>
            <p14:sldId id="282"/>
            <p14:sldId id="278"/>
            <p14:sldId id="284"/>
            <p14:sldId id="28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68E3D-BDE8-4C56-BEF9-04DDBFB4C1F5}" v="22" dt="2023-09-24T21:39:56.635"/>
    <p1510:client id="{E1AEC59B-5CE1-449F-A023-833058241C93}" v="928" dt="2023-09-24T20:51:06.06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ieukeur.nl/barometer-duurzame-evenement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ieukeur.nl/barometer-duurzame-evenemente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wnloads.smk.nl/Public/Barometer_Duurzame_Evenementen_Afbeeldingen/SCHEMA%20BDE_10_DEF%20050623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ieukeur.nl/barometer-duurzame-evenemente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uverta.sharepoint.com/:b:/r/sites/2122_S_YN-V-SM41/Gedeelde%20documenten/General/Periode%201%20De%20Leefbare%20stad/Expertlessen/Vrije%20Tijd/VT%20LBS%20les%203%20artikel%201%20-%20nrc-nl-nieuws-2023-02-28-een-volle-festivalweide-dankzij-een-lege-koeienstal-festivalorganisaties-kopen-stikstofruimte-op-a4158283-2023-09-24-23_24_26.pdf?csf=1&amp;web=1&amp;e=I3aj1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CF6FF-BC0B-4296-99BB-EC49CF6AFA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804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64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Conclusie van deze sheet: deze ondernemingen (groot en klein) zijn gestart door mensen die op een bepaalt moment de overtuiging hadden om iets te verbeteren/ veranderen … iets anders te ‘wensen’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564BC-63A3-4914-8A80-BA5CA495BBC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2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Barometer Duurzame Evenementen - Milieukeur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61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Barometer Duurzame Evenementen – Milieukeur</a:t>
            </a:r>
            <a:endParaRPr lang="nl-NL" dirty="0"/>
          </a:p>
          <a:p>
            <a:endParaRPr lang="nl-NL" dirty="0"/>
          </a:p>
          <a:p>
            <a:r>
              <a:rPr lang="nl-NL" dirty="0"/>
              <a:t>Link naar de </a:t>
            </a:r>
            <a:r>
              <a:rPr lang="nl-NL" dirty="0" err="1"/>
              <a:t>certicifacitie</a:t>
            </a:r>
            <a:r>
              <a:rPr lang="nl-NL" dirty="0"/>
              <a:t> schema: </a:t>
            </a:r>
            <a:r>
              <a:rPr lang="de-DE" dirty="0">
                <a:hlinkClick r:id="rId4"/>
              </a:rPr>
              <a:t>SCHEMA BDE_10_DEF 050623.pdf (smk.nl)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27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Barometer Duurzame Evenementen - Milieukeur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88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VT LBS les 3 artikel 1 - nrc-nl-nieuws-2023-02-28-een-volle-festivalweide-dankzij-een-lege-koeienstal-festivalorganisaties-kopen-stikstofruimte-op-a4158283-2023-09-24-23_24_26.pdf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94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Kijk deze video tot 4.54 minuut</a:t>
            </a:r>
            <a:endParaRPr lang="en-US" dirty="0"/>
          </a:p>
          <a:p>
            <a:r>
              <a:rPr lang="en-US" dirty="0" err="1">
                <a:cs typeface="Calibri"/>
              </a:rPr>
              <a:t>Daarna</a:t>
            </a:r>
            <a:r>
              <a:rPr lang="en-US" dirty="0">
                <a:cs typeface="Calibri"/>
              </a:rPr>
              <a:t> is het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meer</a:t>
            </a:r>
            <a:r>
              <a:rPr lang="en-US" dirty="0">
                <a:cs typeface="Calibri"/>
              </a:rPr>
              <a:t> relevant.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45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61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Kijk deze video tot 4.54 minuut</a:t>
            </a:r>
            <a:endParaRPr lang="en-US" dirty="0"/>
          </a:p>
          <a:p>
            <a:r>
              <a:rPr lang="en-US" dirty="0" err="1">
                <a:cs typeface="Calibri"/>
              </a:rPr>
              <a:t>Daarna</a:t>
            </a:r>
            <a:r>
              <a:rPr lang="en-US" dirty="0">
                <a:cs typeface="Calibri"/>
              </a:rPr>
              <a:t> is het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meer</a:t>
            </a:r>
            <a:r>
              <a:rPr lang="en-US" dirty="0">
                <a:cs typeface="Calibri"/>
              </a:rPr>
              <a:t> relevant.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61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453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796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2726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77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2800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637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871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60815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008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5304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775783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469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8197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66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7864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3674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823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66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208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01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9604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333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30741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3E61C-6F71-4356-BBAE-B7EB4FEB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940742-50E1-4618-B419-990C1B62F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97EBEE-49A6-4A35-B558-71DDBE0B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4C5BB3-6F85-412B-8F43-17ACD17A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7BC243-519A-4E18-9F05-9BD64AE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894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35126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8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3541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en-US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52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553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200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321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97254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1416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58968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44469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76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95285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5396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337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94438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197516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7204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61117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85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201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845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1214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431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7127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201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56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6024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4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62520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263F-A38E-43B6-94A4-0573093B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A101F-C868-4E30-9DFB-E2C2A3B3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E8CF8-A7F5-4DC2-ADDE-16000211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9A1AF-66A4-4C2C-A58F-AB69B15B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BFEBD-6DAB-4D3D-BBE4-D30CCA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8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5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3E50-3578-495A-BC7D-735ADCC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76F2E-F484-43A1-8791-E67299429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B6CF32-3E33-4BCC-8F2B-C26E3483F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8387F0-637D-47D1-B05F-A4F0C73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9F3-81CC-4F8E-8542-7CD3EA128C5E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04B99-7646-455E-B7E2-6079AF6D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900677-8B99-4F66-BBFB-AF2F7FB6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A1B0-6768-47C7-8E14-570385D695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81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172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64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88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578DA47-DBB7-4FDB-B971-72FB246B19AD}" type="datetimeFigureOut">
              <a:rPr lang="nl-NL" smtClean="0"/>
              <a:t>27-9-2023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F070245-9284-4D51-9240-030971AEBB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39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90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qPz7CyNOx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PiMSx_qFsU?feature=oembed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OYn7yVPyG8?feature=oembed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PiMSx_qFsU?feature=oembed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uverta.sharepoint.com/:b:/r/sites/2122_S_YN-V-SM41/Gedeelde%20documenten/General/Periode%201%20De%20Leefbare%20stad/Expertlessen/Vrije%20Tijd/VT%20LBS%20les%203%20artikel%202%20-%20nrc-nl-nieuws-2023-09-23-op-het-tata-steel-festival-gaan-werknemers-en-klimaatactivisten-in-gesprek-ik-zie-geen-toekomst-voor-de-fabriek-a4175284-2023-09-24-22_49_35.pdf?csf=1&amp;web=1&amp;e=iUsur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teling.com/nl/over-de-efteling/de-organisatie/duurzaamheid#:~:text=Met%20verbeeldingskracht%20als%20energiebron%20zijn,zonnepanelen%20op%20ons%20parkeerterrein%20geplaatst." TargetMode="External"/><Relationship Id="rId2" Type="http://schemas.openxmlformats.org/officeDocument/2006/relationships/hyperlink" Target="https://www.thegreenlist.nl/de-efteling-een-duurzaam-sprookj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etwerk.nl/recreatie-actueel/europa-park-draait-vanaf-2024-s-zomers-geheel-op-zonne-energie/7872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smk.nl/Public/Barometer_Duurzame_Evenementen_Afbeeldingen/SCHEMA%20BDE_9_090522.pdf" TargetMode="External"/><Relationship Id="rId2" Type="http://schemas.openxmlformats.org/officeDocument/2006/relationships/hyperlink" Target="https://www.evenementorganiseren.nl/artikel/duurzame-evenementen-76-tips-om-stappen-te-zetten-17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enevents.nl/areas-of-impact/diversiteit-en-inclusie/" TargetMode="External"/><Relationship Id="rId5" Type="http://schemas.openxmlformats.org/officeDocument/2006/relationships/hyperlink" Target="https://www.greenevents.nl/url-index/" TargetMode="External"/><Relationship Id="rId4" Type="http://schemas.openxmlformats.org/officeDocument/2006/relationships/hyperlink" Target="https://www.greenevents.nl/projecten/circular-festiva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uverta.sharepoint.com/:b:/r/sites/2122_S_YN-V-SM41/Gedeelde%20documenten/General/Periode%201%20De%20Leefbare%20stad/Expertlessen/Vrije%20Tijd/VT%20LBS%20les%203%20artikel%201%20-%20nrc-nl-nieuws-2023-02-28-een-volle-festivalweide-dankzij-een-lege-koeienstal-festivalorganisaties-kopen-stikstofruimte-op-a4158283-2023-09-24-23_24_26.pdf?csf=1&amp;web=1&amp;e=I3aj1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Vrijetijd</a:t>
            </a:r>
            <a:endParaRPr lang="nl-NL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 </a:t>
            </a:r>
            <a:r>
              <a:rPr lang="en-US" dirty="0" err="1"/>
              <a:t>leefbare</a:t>
            </a:r>
            <a:r>
              <a:rPr lang="en-US" dirty="0"/>
              <a:t> stad</a:t>
            </a:r>
            <a:br>
              <a:rPr lang="en-US" dirty="0"/>
            </a:br>
            <a:r>
              <a:rPr lang="nl-NL" dirty="0"/>
              <a:t>duurzaam organiseren</a:t>
            </a:r>
          </a:p>
          <a:p>
            <a:r>
              <a:rPr lang="nl-NL" dirty="0">
                <a:cs typeface="Arial"/>
              </a:rPr>
              <a:t>Leerjaar 3 – periode 1 – De Leefbare Stad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37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6250B-6675-288B-757A-AA1E0ABB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1: energie op festivals</a:t>
            </a:r>
          </a:p>
        </p:txBody>
      </p:sp>
      <p:pic>
        <p:nvPicPr>
          <p:cNvPr id="4" name="Onlinemedia 3" title="Duurzame festival vibes bij Georgie's Wundergarten">
            <a:hlinkClick r:id="" action="ppaction://media"/>
            <a:extLst>
              <a:ext uri="{FF2B5EF4-FFF2-40B4-BE49-F238E27FC236}">
                <a16:creationId xmlns:a16="http://schemas.microsoft.com/office/drawing/2014/main" id="{15E80C29-1D5B-65C1-112E-BF9C26B447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54822"/>
            <a:ext cx="7240554" cy="5013042"/>
          </a:xfrm>
        </p:spPr>
      </p:pic>
    </p:spTree>
    <p:extLst>
      <p:ext uri="{BB962C8B-B14F-4D97-AF65-F5344CB8AC3E}">
        <p14:creationId xmlns:p14="http://schemas.microsoft.com/office/powerpoint/2010/main" val="408093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6250B-6675-288B-757A-AA1E0ABB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Video 2: kijk deze video </a:t>
            </a:r>
            <a:r>
              <a:rPr lang="nl-NL" b="1" dirty="0">
                <a:cs typeface="Calibri Light"/>
              </a:rPr>
              <a:t>TOT</a:t>
            </a:r>
            <a:r>
              <a:rPr lang="nl-NL" dirty="0">
                <a:cs typeface="Calibri Light"/>
              </a:rPr>
              <a:t> 4.54 minuut</a:t>
            </a:r>
            <a:endParaRPr lang="nl-NL" dirty="0"/>
          </a:p>
        </p:txBody>
      </p:sp>
      <p:pic>
        <p:nvPicPr>
          <p:cNvPr id="7" name="Onlinemedia 6" title="Dragons' Den: 'Karton is de toekomst voor duurzame festivals'">
            <a:hlinkClick r:id="" action="ppaction://media"/>
            <a:extLst>
              <a:ext uri="{FF2B5EF4-FFF2-40B4-BE49-F238E27FC236}">
                <a16:creationId xmlns:a16="http://schemas.microsoft.com/office/drawing/2014/main" id="{25EC5C9D-76CC-AB1B-B43E-D22468D77B0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2975" y="1705769"/>
            <a:ext cx="6791325" cy="5010150"/>
          </a:xfrm>
        </p:spPr>
      </p:pic>
    </p:spTree>
    <p:extLst>
      <p:ext uri="{BB962C8B-B14F-4D97-AF65-F5344CB8AC3E}">
        <p14:creationId xmlns:p14="http://schemas.microsoft.com/office/powerpoint/2010/main" val="11857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6250B-6675-288B-757A-AA1E0ABB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Video 3: festivalmunten</a:t>
            </a:r>
            <a:endParaRPr lang="nl-NL" dirty="0"/>
          </a:p>
        </p:txBody>
      </p:sp>
      <p:pic>
        <p:nvPicPr>
          <p:cNvPr id="5" name="Onlinemedia 4" title="Waarom je op festivals nog met muntjes betaalt">
            <a:hlinkClick r:id="" action="ppaction://media"/>
            <a:extLst>
              <a:ext uri="{FF2B5EF4-FFF2-40B4-BE49-F238E27FC236}">
                <a16:creationId xmlns:a16="http://schemas.microsoft.com/office/drawing/2014/main" id="{66C4DE69-1754-1782-50A0-BE5A37706E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7336" y="1993900"/>
            <a:ext cx="8386719" cy="47384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FF1BC5-E816-481A-1568-19D224B07986}"/>
              </a:ext>
            </a:extLst>
          </p:cNvPr>
          <p:cNvSpPr txBox="1"/>
          <p:nvPr/>
        </p:nvSpPr>
        <p:spPr>
          <a:xfrm>
            <a:off x="838200" y="1347569"/>
            <a:ext cx="867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cs typeface="Calibri Light"/>
              </a:rPr>
              <a:t>kijk vanaf 13.40 minuut (of kijk de video helemaal als je het hele verhaal interessant vindt)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2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5D452-18EB-4A7D-A5F4-CF0DC7B6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video’s: duurzame evenementen organiseren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7865E9-D775-EFC7-5AFD-D15D731B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Welke duurzame oplossingen heb je in de video’s gezien/gehoord?</a:t>
            </a:r>
          </a:p>
          <a:p>
            <a:pPr marL="0" indent="0">
              <a:buNone/>
            </a:pPr>
            <a:r>
              <a:rPr lang="nl-NL" dirty="0"/>
              <a:t>(het zijn er meer dan 2)</a:t>
            </a:r>
          </a:p>
          <a:p>
            <a:r>
              <a:rPr lang="nl-NL" dirty="0"/>
              <a:t>Welk problemen wilde de ondernemers uit de video 2 oplossen?</a:t>
            </a:r>
          </a:p>
          <a:p>
            <a:r>
              <a:rPr lang="nl-NL" dirty="0"/>
              <a:t>Waarom heeft festival organisator uit video 1 voor deze partij gekozen om mee samen te werken?</a:t>
            </a:r>
          </a:p>
          <a:p>
            <a:r>
              <a:rPr lang="nl-NL" dirty="0"/>
              <a:t>Wat wordt er gedaan met de festival munten die over zijn? </a:t>
            </a:r>
          </a:p>
          <a:p>
            <a:r>
              <a:rPr lang="nl-NL" dirty="0"/>
              <a:t>Als je investeerde bent, zou je dan investeren in de onderneming van de ondernemers in video 2?</a:t>
            </a:r>
          </a:p>
          <a:p>
            <a:r>
              <a:rPr lang="nl-NL" dirty="0"/>
              <a:t>Waarom wel / waarom niet? Waarom denk je dat het wel/niet een succesvol bedrijf kan worden?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013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6250B-6675-288B-757A-AA1E0ABB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Video 2: kijk deze video </a:t>
            </a:r>
            <a:r>
              <a:rPr lang="nl-NL" b="1" dirty="0">
                <a:cs typeface="Calibri Light"/>
              </a:rPr>
              <a:t>VANAF</a:t>
            </a:r>
            <a:r>
              <a:rPr lang="nl-NL" dirty="0">
                <a:cs typeface="Calibri Light"/>
              </a:rPr>
              <a:t> 4.54 minuut</a:t>
            </a:r>
            <a:endParaRPr lang="nl-NL" dirty="0"/>
          </a:p>
        </p:txBody>
      </p:sp>
      <p:pic>
        <p:nvPicPr>
          <p:cNvPr id="7" name="Onlinemedia 6" title="Dragons' Den: 'Karton is de toekomst voor duurzame festivals'">
            <a:hlinkClick r:id="" action="ppaction://media"/>
            <a:extLst>
              <a:ext uri="{FF2B5EF4-FFF2-40B4-BE49-F238E27FC236}">
                <a16:creationId xmlns:a16="http://schemas.microsoft.com/office/drawing/2014/main" id="{25EC5C9D-76CC-AB1B-B43E-D22468D77B0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2975" y="1705769"/>
            <a:ext cx="6791325" cy="5010150"/>
          </a:xfrm>
        </p:spPr>
      </p:pic>
    </p:spTree>
    <p:extLst>
      <p:ext uri="{BB962C8B-B14F-4D97-AF65-F5344CB8AC3E}">
        <p14:creationId xmlns:p14="http://schemas.microsoft.com/office/powerpoint/2010/main" val="234248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6250B-6675-288B-757A-AA1E0ABB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Lees </a:t>
            </a:r>
            <a:r>
              <a:rPr lang="nl-NL" dirty="0">
                <a:cs typeface="Calibri Light"/>
                <a:hlinkClick r:id="rId3"/>
              </a:rPr>
              <a:t>artikel 2 </a:t>
            </a:r>
            <a:r>
              <a:rPr lang="nl-NL" dirty="0">
                <a:cs typeface="Calibri Light"/>
              </a:rPr>
              <a:t> Tata Steel Festival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83AB4C-0018-DEDB-50BD-B18022A1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1077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nl-NL" sz="3000" dirty="0">
                <a:cs typeface="Calibri"/>
              </a:rPr>
              <a:t>Door wie werd dit festival georganiseerd?</a:t>
            </a:r>
          </a:p>
          <a:p>
            <a:pPr>
              <a:buNone/>
            </a:pPr>
            <a:endParaRPr lang="nl-NL" sz="3000" dirty="0">
              <a:cs typeface="Calibri"/>
            </a:endParaRPr>
          </a:p>
          <a:p>
            <a:pPr>
              <a:buNone/>
            </a:pPr>
            <a:r>
              <a:rPr lang="nl-NL" sz="3000" dirty="0">
                <a:cs typeface="Calibri"/>
              </a:rPr>
              <a:t>Wat is het doel van de organisator?</a:t>
            </a:r>
          </a:p>
          <a:p>
            <a:pPr>
              <a:buNone/>
            </a:pPr>
            <a:endParaRPr lang="nl-NL" sz="3000" dirty="0">
              <a:cs typeface="Calibri"/>
            </a:endParaRPr>
          </a:p>
          <a:p>
            <a:pPr>
              <a:buNone/>
            </a:pPr>
            <a:r>
              <a:rPr lang="nl-NL" sz="3000" dirty="0">
                <a:cs typeface="Calibri"/>
              </a:rPr>
              <a:t>Voor wie werd het georganiseerd? / Wie waren de doelgroepen van dit festival?</a:t>
            </a:r>
          </a:p>
          <a:p>
            <a:pPr>
              <a:buNone/>
            </a:pPr>
            <a:endParaRPr lang="nl-NL" sz="3000" dirty="0">
              <a:cs typeface="Calibri"/>
            </a:endParaRPr>
          </a:p>
          <a:p>
            <a:pPr>
              <a:buNone/>
            </a:pPr>
            <a:r>
              <a:rPr lang="nl-NL" sz="3000" dirty="0">
                <a:cs typeface="Calibri"/>
              </a:rPr>
              <a:t>Welke rol hadden de activisten tijdens dit festival?</a:t>
            </a:r>
          </a:p>
          <a:p>
            <a:pPr>
              <a:buNone/>
            </a:pPr>
            <a:endParaRPr lang="nl-NL" sz="3000" dirty="0">
              <a:cs typeface="Calibri"/>
            </a:endParaRPr>
          </a:p>
          <a:p>
            <a:pPr>
              <a:buNone/>
            </a:pPr>
            <a:r>
              <a:rPr lang="nl-NL" sz="3000" dirty="0">
                <a:cs typeface="Calibri"/>
              </a:rPr>
              <a:t>Wat is de uitkomst van het festival? En is het doel behaald?</a:t>
            </a:r>
          </a:p>
          <a:p>
            <a:pPr marL="0" indent="0">
              <a:buNone/>
            </a:pPr>
            <a:endParaRPr lang="nl-NL" sz="3000" dirty="0">
              <a:cs typeface="Calibri"/>
            </a:endParaRPr>
          </a:p>
          <a:p>
            <a:pPr marL="0" indent="0">
              <a:buNone/>
            </a:pPr>
            <a:endParaRPr lang="nl-NL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16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D4B86-C112-ED24-841E-3DFD7BCA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Artikel duurzame attractieparken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590E6-FFBB-8D3D-E0FA-231B67AC9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Lees dit </a:t>
            </a:r>
            <a:r>
              <a:rPr lang="nl-NL" dirty="0">
                <a:hlinkClick r:id="rId2"/>
              </a:rPr>
              <a:t>artikel(1) </a:t>
            </a:r>
            <a:r>
              <a:rPr lang="nl-NL" dirty="0"/>
              <a:t>en dit </a:t>
            </a:r>
            <a:r>
              <a:rPr lang="nl-NL" dirty="0">
                <a:hlinkClick r:id="rId3"/>
              </a:rPr>
              <a:t>artikel(2).</a:t>
            </a:r>
            <a:r>
              <a:rPr lang="nl-NL" dirty="0"/>
              <a:t> En dit </a:t>
            </a:r>
            <a:r>
              <a:rPr lang="nl-NL" dirty="0">
                <a:hlinkClick r:id="rId4"/>
              </a:rPr>
              <a:t>artikel(3).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Schrijf op welke </a:t>
            </a:r>
            <a:r>
              <a:rPr lang="nl-NL" b="1" dirty="0"/>
              <a:t>initiatieven</a:t>
            </a:r>
            <a:r>
              <a:rPr lang="nl-NL" dirty="0"/>
              <a:t> de Efteling en </a:t>
            </a:r>
            <a:r>
              <a:rPr lang="nl-NL" dirty="0" err="1"/>
              <a:t>EuropaParc</a:t>
            </a:r>
            <a:r>
              <a:rPr lang="nl-NL" dirty="0"/>
              <a:t> hebben genomen om te </a:t>
            </a:r>
            <a:r>
              <a:rPr lang="nl-NL" b="1" dirty="0"/>
              <a:t>verduurzamen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Schrijf op welke </a:t>
            </a:r>
            <a:r>
              <a:rPr lang="nl-NL" b="1" dirty="0"/>
              <a:t>duurzame sociale </a:t>
            </a:r>
            <a:r>
              <a:rPr lang="nl-NL" dirty="0"/>
              <a:t>acties de Efteling onderneemt.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advies geef jij Europapark en de Efteling?</a:t>
            </a:r>
          </a:p>
          <a:p>
            <a:pPr marL="0" indent="0">
              <a:buNone/>
            </a:pPr>
            <a:r>
              <a:rPr lang="nl-NL" dirty="0"/>
              <a:t>Geef minimaal 5 (sociaal)duurzame adviezen en onderbouw waarom dit advies geeft.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2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7A6DE-9608-F193-F598-A1392CC1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Opdrachten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9DD1C8-CCA7-F71F-AA68-A21BA48A7D6F}"/>
              </a:ext>
            </a:extLst>
          </p:cNvPr>
          <p:cNvSpPr txBox="1"/>
          <p:nvPr/>
        </p:nvSpPr>
        <p:spPr>
          <a:xfrm>
            <a:off x="2644112" y="3504759"/>
            <a:ext cx="661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Stuur de opdrachten naar mij via Teams.</a:t>
            </a:r>
          </a:p>
        </p:txBody>
      </p:sp>
    </p:spTree>
    <p:extLst>
      <p:ext uri="{BB962C8B-B14F-4D97-AF65-F5344CB8AC3E}">
        <p14:creationId xmlns:p14="http://schemas.microsoft.com/office/powerpoint/2010/main" val="391370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7A6DE-9608-F193-F598-A1392CC1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informatie:	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9DD1C8-CCA7-F71F-AA68-A21BA48A7D6F}"/>
              </a:ext>
            </a:extLst>
          </p:cNvPr>
          <p:cNvSpPr txBox="1"/>
          <p:nvPr/>
        </p:nvSpPr>
        <p:spPr>
          <a:xfrm>
            <a:off x="1051286" y="1872604"/>
            <a:ext cx="10000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76 tips </a:t>
            </a:r>
            <a:r>
              <a:rPr lang="nl-NL" dirty="0"/>
              <a:t>om te verduurzamen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Certificatieschema</a:t>
            </a:r>
            <a:r>
              <a:rPr lang="nl-NL" dirty="0"/>
              <a:t> barometer duurzame evenementen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Link</a:t>
            </a:r>
            <a:r>
              <a:rPr lang="nl-NL" dirty="0"/>
              <a:t> met nieuws berichten over duurzame festivals</a:t>
            </a:r>
          </a:p>
          <a:p>
            <a:endParaRPr lang="nl-NL" dirty="0"/>
          </a:p>
          <a:p>
            <a:r>
              <a:rPr lang="nl-NL" dirty="0">
                <a:hlinkClick r:id="rId5"/>
              </a:rPr>
              <a:t>Overzicht</a:t>
            </a:r>
            <a:r>
              <a:rPr lang="nl-NL" dirty="0"/>
              <a:t> met duurzame organisatie die je kan inschakelen om een duurzaam evenement te organiseren. </a:t>
            </a:r>
          </a:p>
          <a:p>
            <a:endParaRPr lang="nl-NL" dirty="0"/>
          </a:p>
          <a:p>
            <a:r>
              <a:rPr lang="nl-NL" dirty="0">
                <a:hlinkClick r:id="rId6"/>
              </a:rPr>
              <a:t>Stappenplan hoe je sociaal duurzaam event organiseert </a:t>
            </a:r>
            <a:r>
              <a:rPr lang="nl-NL" dirty="0"/>
              <a:t>door inclusiviteit en diversiteit van je doelgroep te waarborgen in communicatie en plannen. </a:t>
            </a:r>
          </a:p>
        </p:txBody>
      </p:sp>
    </p:spTree>
    <p:extLst>
      <p:ext uri="{BB962C8B-B14F-4D97-AF65-F5344CB8AC3E}">
        <p14:creationId xmlns:p14="http://schemas.microsoft.com/office/powerpoint/2010/main" val="145895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391D471-0D4A-44B5-B067-78CC500A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E5CB83B-4C45-4CEC-8902-166BADEC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771078"/>
          </a:xfrm>
        </p:spPr>
        <p:txBody>
          <a:bodyPr vert="horz" lIns="0" tIns="0" rIns="0" bIns="0" numCol="1" spcCol="180000" rtlCol="0" anchor="t">
            <a:noAutofit/>
          </a:bodyPr>
          <a:lstStyle/>
          <a:p>
            <a:pPr marL="0" indent="0">
              <a:buNone/>
            </a:pPr>
            <a:r>
              <a:rPr lang="nl-NL" b="0" dirty="0">
                <a:cs typeface="Arial"/>
              </a:rPr>
              <a:t>Feedback </a:t>
            </a:r>
            <a:r>
              <a:rPr lang="nl-NL" b="0" dirty="0" err="1">
                <a:cs typeface="Arial"/>
              </a:rPr>
              <a:t>friends</a:t>
            </a:r>
            <a:r>
              <a:rPr lang="nl-NL" b="0" dirty="0">
                <a:cs typeface="Arial"/>
              </a:rPr>
              <a:t> </a:t>
            </a:r>
          </a:p>
          <a:p>
            <a:pPr marL="0" indent="0">
              <a:buNone/>
            </a:pPr>
            <a:r>
              <a:rPr lang="nl-NL" b="0" dirty="0">
                <a:cs typeface="Arial"/>
              </a:rPr>
              <a:t>Neem de theorie, video’s en artikelen door. Maak de opdracht. Stuur deze naar de docent via Teams.</a:t>
            </a:r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60ACE6-A7BF-4E4E-82B6-746E27F9A1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134" r="61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82485FB-0CCB-499C-B27C-009C8A9B8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96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44" y="4126379"/>
            <a:ext cx="4107307" cy="25702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+mn-lt"/>
              </a:rPr>
              <a:t>Tijdens deze les ga je aan de slag met: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Artikelen lezen en video’s bekijken over </a:t>
            </a:r>
            <a:r>
              <a:rPr lang="nl-NL" sz="2400" b="1" dirty="0"/>
              <a:t>duurzame </a:t>
            </a:r>
            <a:r>
              <a:rPr lang="nl-NL" sz="2400" dirty="0"/>
              <a:t>aspecten van organiseren, ondernemen.</a:t>
            </a:r>
          </a:p>
          <a:p>
            <a:r>
              <a:rPr lang="nl-NL" sz="2400" dirty="0"/>
              <a:t>Daarna kan je uitleggen en wat </a:t>
            </a:r>
            <a:r>
              <a:rPr lang="nl-NL" sz="2400" b="1" dirty="0"/>
              <a:t>sociale duurzaamheid </a:t>
            </a:r>
            <a:r>
              <a:rPr lang="nl-NL" sz="2400" dirty="0"/>
              <a:t>is.</a:t>
            </a:r>
          </a:p>
          <a:p>
            <a:r>
              <a:rPr lang="nl-NL" sz="2400" dirty="0"/>
              <a:t>Weet je wat er bij komt kijken als je een groot event/festival duurzaam wil maken. </a:t>
            </a:r>
          </a:p>
          <a:p>
            <a:r>
              <a:rPr lang="nl-NL" sz="2400" dirty="0"/>
              <a:t>Is de kennis opgefrist over de </a:t>
            </a:r>
            <a:r>
              <a:rPr lang="nl-NL" sz="2400" b="1" dirty="0"/>
              <a:t>duurzame barometer.</a:t>
            </a:r>
            <a:endParaRPr lang="nl-NL" sz="4400" b="1" dirty="0"/>
          </a:p>
          <a:p>
            <a:pPr marL="0" indent="0">
              <a:buNone/>
            </a:pPr>
            <a:endParaRPr lang="nl-NL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Succesvolle organisaties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146ED9-5D3D-B202-4DA3-090506D5E2F7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 je </a:t>
            </a:r>
            <a:r>
              <a:rPr lang="en-US" dirty="0" err="1"/>
              <a:t>succesvol</a:t>
            </a:r>
            <a:r>
              <a:rPr lang="en-US" dirty="0"/>
              <a:t> was met </a:t>
            </a:r>
            <a:r>
              <a:rPr lang="en-US" dirty="0" err="1"/>
              <a:t>alleen</a:t>
            </a:r>
            <a:r>
              <a:rPr lang="en-US" dirty="0"/>
              <a:t> maar heel </a:t>
            </a:r>
            <a:r>
              <a:rPr lang="en-US" dirty="0" err="1"/>
              <a:t>veel</a:t>
            </a:r>
            <a:r>
              <a:rPr lang="en-US" dirty="0"/>
              <a:t> geld </a:t>
            </a:r>
            <a:r>
              <a:rPr lang="en-US" dirty="0" err="1"/>
              <a:t>verdienen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achter </a:t>
            </a:r>
            <a:r>
              <a:rPr lang="en-US" dirty="0" err="1"/>
              <a:t>ons</a:t>
            </a:r>
            <a:r>
              <a:rPr lang="en-US" dirty="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Ook </a:t>
            </a:r>
            <a:r>
              <a:rPr lang="en-US" dirty="0" err="1"/>
              <a:t>organisaties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bedrijven</a:t>
            </a:r>
            <a:r>
              <a:rPr lang="en-US" dirty="0"/>
              <a:t> die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nastreven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succesvol</a:t>
            </a:r>
            <a:r>
              <a:rPr lang="en-US" dirty="0"/>
              <a:t>. Zij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maatschappelijke</a:t>
            </a:r>
            <a:r>
              <a:rPr lang="en-US" dirty="0"/>
              <a:t> impact </a:t>
            </a:r>
            <a:r>
              <a:rPr lang="en-US" dirty="0" err="1"/>
              <a:t>zie</a:t>
            </a:r>
            <a:r>
              <a:rPr lang="en-US" dirty="0"/>
              <a:t> ze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het </a:t>
            </a:r>
            <a:r>
              <a:rPr lang="en-US" dirty="0" err="1"/>
              <a:t>succesvol</a:t>
            </a:r>
            <a:r>
              <a:rPr lang="en-US" dirty="0"/>
              <a:t>. Geld is </a:t>
            </a:r>
            <a:r>
              <a:rPr lang="en-US" dirty="0" err="1"/>
              <a:t>belangrijk</a:t>
            </a:r>
            <a:r>
              <a:rPr lang="en-US" dirty="0"/>
              <a:t> maar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maatstaf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succes</a:t>
            </a:r>
            <a:r>
              <a:rPr lang="en-US" dirty="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Geld is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 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runnen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investeren</a:t>
            </a:r>
            <a:r>
              <a:rPr lang="en-US" dirty="0"/>
              <a:t>. Geld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belangrijke</a:t>
            </a:r>
            <a:r>
              <a:rPr lang="en-US" dirty="0"/>
              <a:t> factor </a:t>
            </a:r>
            <a:r>
              <a:rPr lang="en-US" dirty="0" err="1"/>
              <a:t>zijn</a:t>
            </a:r>
            <a:r>
              <a:rPr lang="en-US" dirty="0"/>
              <a:t>. 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F01A47-DF09-471E-8C9C-30B78D9D3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4" r="23256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Afbeelding 7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C4675D98-2739-12A7-CD22-98D6545C1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6" r="-3" b="68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83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E7506-8F79-4F1B-8359-8E4A9A91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Groene Vrijetijdsbedrijven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D964893-CCC7-6940-51A5-F33108EE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113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nl-NL" dirty="0">
                <a:cs typeface="Calibri"/>
              </a:rPr>
              <a:t>Bekijk de video's en lees de artikelen op de volgende sheets </a:t>
            </a:r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en maak daarna de opdracht.</a:t>
            </a:r>
          </a:p>
          <a:p>
            <a:pPr marL="514350" indent="-514350">
              <a:buAutoNum type="arabicPeriod"/>
            </a:pPr>
            <a:endParaRPr lang="nl-NL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l-NL" dirty="0">
                <a:cs typeface="Calibri"/>
              </a:rPr>
              <a:t>Ben je klaar met de opdracht. Lever deze dan bij me in via Teams.</a:t>
            </a:r>
          </a:p>
          <a:p>
            <a:pPr marL="514350" indent="-514350">
              <a:buAutoNum type="arabicPeriod"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14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E7506-8F79-4F1B-8359-8E4A9A91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0" i="0" dirty="0">
                <a:solidFill>
                  <a:srgbClr val="F29016"/>
                </a:solidFill>
                <a:effectLst/>
                <a:latin typeface="Chelsea Market"/>
              </a:rPr>
              <a:t>Barometer Duurzame Evenementen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D964893-CCC7-6940-51A5-F33108EE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052" y="1793083"/>
            <a:ext cx="48645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Dit is een </a:t>
            </a:r>
            <a:r>
              <a:rPr lang="nl-NL" sz="2200" b="1" i="0" dirty="0">
                <a:solidFill>
                  <a:srgbClr val="212529"/>
                </a:solidFill>
                <a:effectLst/>
                <a:latin typeface="+mj-lt"/>
              </a:rPr>
              <a:t>milieucertificaat</a:t>
            </a: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, waarbij een duurzaam evenement via een set van milieucriteria kan scoren </a:t>
            </a:r>
            <a:r>
              <a:rPr lang="nl-NL" sz="2200" b="1" i="0" dirty="0">
                <a:solidFill>
                  <a:srgbClr val="212529"/>
                </a:solidFill>
                <a:effectLst/>
                <a:latin typeface="+mj-lt"/>
              </a:rPr>
              <a:t>op brons, zilver of goud</a:t>
            </a: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Het gouden niveau is gekoppeld aan het keurmerk Milieukeur. Dit om de onafhankelijkheid en professionaliteit te borgen en om de promotiewaarde van het branche-eigen keurmerk te vergroten.</a:t>
            </a:r>
            <a:endParaRPr lang="nl-NL" sz="2200" dirty="0">
              <a:latin typeface="+mj-lt"/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6CE665-7AE0-C0CD-704C-2DE878B26BD2}"/>
              </a:ext>
            </a:extLst>
          </p:cNvPr>
          <p:cNvSpPr txBox="1"/>
          <p:nvPr/>
        </p:nvSpPr>
        <p:spPr>
          <a:xfrm>
            <a:off x="481781" y="1709892"/>
            <a:ext cx="6096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>
                <a:latin typeface="+mj-lt"/>
              </a:rPr>
              <a:t>D</a:t>
            </a:r>
            <a:r>
              <a:rPr lang="nl-NL" sz="2200" b="0" i="0" dirty="0">
                <a:effectLst/>
                <a:latin typeface="+mj-lt"/>
              </a:rPr>
              <a:t>e Barometer Duurzame Evenementen is een duidelijk overzicht van relevante processen waarbij een bepaalde norm behaald moet worden. Dit kan een organisatie helpen bij het: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  <a:latin typeface="+mj-lt"/>
              </a:rPr>
              <a:t>snel bepalen van doelstellingen voor het eigen milieubeleid;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  <a:latin typeface="+mj-lt"/>
              </a:rPr>
              <a:t>uitdragen van de inspanningen op milieugebied binnen de organisatie, naar leveranciers, stakeholders en bezoekers;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  <a:latin typeface="+mj-lt"/>
              </a:rPr>
              <a:t>vergemakkelijken van het verwerven van milieu- en evenementenvergunningen;</a:t>
            </a:r>
            <a:endParaRPr lang="nl-NL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82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B62D03D-5E60-5636-392D-FC832E9C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F29016"/>
                </a:solidFill>
                <a:effectLst/>
                <a:latin typeface="Chelsea Market"/>
              </a:rPr>
              <a:t>Barometer Duurzame Evenementen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72887C6-2962-0C3B-5B07-7AEE1F74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2" y="1690688"/>
            <a:ext cx="10592718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E7506-8F79-4F1B-8359-8E4A9A91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0" i="0" dirty="0">
                <a:solidFill>
                  <a:srgbClr val="F29016"/>
                </a:solidFill>
                <a:effectLst/>
                <a:latin typeface="Chelsea Market"/>
              </a:rPr>
              <a:t>Barometer Duurzame Evenementen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D964893-CCC7-6940-51A5-F33108EE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052" y="1793083"/>
            <a:ext cx="48645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Dit is een </a:t>
            </a:r>
            <a:r>
              <a:rPr lang="nl-NL" sz="2200" b="1" i="0" dirty="0">
                <a:solidFill>
                  <a:srgbClr val="212529"/>
                </a:solidFill>
                <a:effectLst/>
                <a:latin typeface="+mj-lt"/>
              </a:rPr>
              <a:t>milieucertificaat</a:t>
            </a: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, waarbij een duurzaam evenement via een set van milieucriteria kan scoren </a:t>
            </a:r>
            <a:r>
              <a:rPr lang="nl-NL" sz="2200" b="1" i="0" dirty="0">
                <a:solidFill>
                  <a:srgbClr val="212529"/>
                </a:solidFill>
                <a:effectLst/>
                <a:latin typeface="+mj-lt"/>
              </a:rPr>
              <a:t>op brons, zilver of goud</a:t>
            </a: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nl-NL" sz="2200" b="0" i="0" dirty="0">
                <a:solidFill>
                  <a:srgbClr val="212529"/>
                </a:solidFill>
                <a:effectLst/>
                <a:latin typeface="+mj-lt"/>
              </a:rPr>
              <a:t>Het gouden niveau is gekoppeld aan het keurmerk Milieukeur. Dit om de onafhankelijkheid en professionaliteit te borgen en om de promotiewaarde van het branche-eigen keurmerk te vergroten.</a:t>
            </a:r>
            <a:endParaRPr lang="nl-NL" sz="2200" dirty="0">
              <a:latin typeface="+mj-lt"/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6CE665-7AE0-C0CD-704C-2DE878B26BD2}"/>
              </a:ext>
            </a:extLst>
          </p:cNvPr>
          <p:cNvSpPr txBox="1"/>
          <p:nvPr/>
        </p:nvSpPr>
        <p:spPr>
          <a:xfrm>
            <a:off x="481781" y="1709892"/>
            <a:ext cx="6096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00" dirty="0">
                <a:latin typeface="+mj-lt"/>
              </a:rPr>
              <a:t>D</a:t>
            </a:r>
            <a:r>
              <a:rPr lang="nl-NL" sz="2200" b="0" i="0" dirty="0">
                <a:effectLst/>
                <a:latin typeface="+mj-lt"/>
              </a:rPr>
              <a:t>e Barometer Duurzame Evenementen is een duidelijk overzicht van relevante processen waarbij een bepaalde norm behaald moet worden. Dit kan een organisatie helpen bij het: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  <a:latin typeface="+mj-lt"/>
              </a:rPr>
              <a:t>snel bepalen van doelstellingen voor het eigen milieubeleid;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  <a:latin typeface="+mj-lt"/>
              </a:rPr>
              <a:t>uitdragen van de inspanningen op milieugebied binnen de organisatie, naar leveranciers, stakeholders en bezoekers;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  <a:latin typeface="+mj-lt"/>
              </a:rPr>
              <a:t>vergemakkelijken van het verwerven van milieu- en evenementenvergunningen;</a:t>
            </a:r>
            <a:endParaRPr lang="nl-NL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15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D4B86-C112-ED24-841E-3DFD7BCA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Artikel festivals duurzaam?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590E6-FFBB-8D3D-E0FA-231B67AC9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Lees dit </a:t>
            </a:r>
            <a:r>
              <a:rPr lang="nl-NL" dirty="0">
                <a:hlinkClick r:id="rId3"/>
              </a:rPr>
              <a:t>artikel</a:t>
            </a:r>
            <a:r>
              <a:rPr lang="nl-NL" dirty="0"/>
              <a:t> over co2 compensatie van festivals.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Waarom waren evenementen organisatoren in het verleden niet verplicht om hun co2 uitstoot te beperken?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welke situatie is het voor een evenementenorganisator noodzakelijk zijn co2 te compenseren?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Vind jij co2 compensatie voor festivals een goede manier om de uitstoot terug te dringen? Waarom wel of waarom niet?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4549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3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99323E3C-201A-4E52-9130-58A297DEE2FA}" vid="{79D6676F-7AAA-4855-840C-569C4B44FF20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ee332e-1129-4201-951c-da4d17d0dd92">
      <Terms xmlns="http://schemas.microsoft.com/office/infopath/2007/PartnerControls"/>
    </lcf76f155ced4ddcb4097134ff3c332f>
    <TaxCatchAll xmlns="f43326e6-2639-4ea2-bef5-1fd6871529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31C69D9D78B4190C013753F9F7712" ma:contentTypeVersion="14" ma:contentTypeDescription="Een nieuw document maken." ma:contentTypeScope="" ma:versionID="06592551575d7a5aab65719350e777dc">
  <xsd:schema xmlns:xsd="http://www.w3.org/2001/XMLSchema" xmlns:xs="http://www.w3.org/2001/XMLSchema" xmlns:p="http://schemas.microsoft.com/office/2006/metadata/properties" xmlns:ns2="f4ee332e-1129-4201-951c-da4d17d0dd92" xmlns:ns3="f43326e6-2639-4ea2-bef5-1fd687152920" targetNamespace="http://schemas.microsoft.com/office/2006/metadata/properties" ma:root="true" ma:fieldsID="67814aae96112e30f49d9e22802fdf68" ns2:_="" ns3:_="">
    <xsd:import namespace="f4ee332e-1129-4201-951c-da4d17d0dd92"/>
    <xsd:import namespace="f43326e6-2639-4ea2-bef5-1fd687152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e332e-1129-4201-951c-da4d17d0d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326e6-2639-4ea2-bef5-1fd6871529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e1ebf2e-375b-4b5e-82ee-c10c0a0468d2}" ma:internalName="TaxCatchAll" ma:showField="CatchAllData" ma:web="f43326e6-2639-4ea2-bef5-1fd687152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34354c1b-6b8c-435b-ad50-990538c1955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7a28104-336f-447d-946e-e305ac2bcd47"/>
    <ds:schemaRef ds:uri="http://www.w3.org/XML/1998/namespace"/>
    <ds:schemaRef ds:uri="f4ee332e-1129-4201-951c-da4d17d0dd92"/>
    <ds:schemaRef ds:uri="f43326e6-2639-4ea2-bef5-1fd687152920"/>
  </ds:schemaRefs>
</ds:datastoreItem>
</file>

<file path=customXml/itemProps2.xml><?xml version="1.0" encoding="utf-8"?>
<ds:datastoreItem xmlns:ds="http://schemas.openxmlformats.org/officeDocument/2006/customXml" ds:itemID="{2F58D757-FE42-4449-887A-AE728C979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e332e-1129-4201-951c-da4d17d0dd92"/>
    <ds:schemaRef ds:uri="f43326e6-2639-4ea2-bef5-1fd687152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983</Words>
  <Application>Microsoft Office PowerPoint</Application>
  <PresentationFormat>Breedbeeld</PresentationFormat>
  <Paragraphs>109</Paragraphs>
  <Slides>18</Slides>
  <Notes>10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Chelsea Market</vt:lpstr>
      <vt:lpstr>Kantoorthema</vt:lpstr>
      <vt:lpstr>ThemaYuverta</vt:lpstr>
      <vt:lpstr>Thema1</vt:lpstr>
      <vt:lpstr>Vrijetijd</vt:lpstr>
      <vt:lpstr>Vandaag</vt:lpstr>
      <vt:lpstr>Tijdens deze les ga je aan de slag met:</vt:lpstr>
      <vt:lpstr>Succesvolle organisaties</vt:lpstr>
      <vt:lpstr>Groene Vrijetijdsbedrijven</vt:lpstr>
      <vt:lpstr>Barometer Duurzame Evenementen</vt:lpstr>
      <vt:lpstr>Barometer Duurzame Evenementen</vt:lpstr>
      <vt:lpstr>Barometer Duurzame Evenementen</vt:lpstr>
      <vt:lpstr>Opdracht: Artikel festivals duurzaam?</vt:lpstr>
      <vt:lpstr>Video 1: energie op festivals</vt:lpstr>
      <vt:lpstr>Video 2: kijk deze video TOT 4.54 minuut</vt:lpstr>
      <vt:lpstr>Video 3: festivalmunten</vt:lpstr>
      <vt:lpstr>Opdracht video’s: duurzame evenementen organiseren</vt:lpstr>
      <vt:lpstr>Video 2: kijk deze video VANAF 4.54 minuut</vt:lpstr>
      <vt:lpstr>Lees artikel 2  Tata Steel Festival</vt:lpstr>
      <vt:lpstr>Artikel duurzame attractieparken</vt:lpstr>
      <vt:lpstr>Opdrachten</vt:lpstr>
      <vt:lpstr>Extra informatie: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116</cp:revision>
  <dcterms:created xsi:type="dcterms:W3CDTF">2021-07-07T07:37:45Z</dcterms:created>
  <dcterms:modified xsi:type="dcterms:W3CDTF">2023-09-27T13:39:47Z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0x01010001031C69D9D78B4190C013753F9F7712</vt:lpwstr>
  </property>
  <property fmtid="{D5CDD505-2E9C-101B-9397-08002B2CF9AE}" pid="3" name="MediaServiceImageTags">
    <vt:lpwstr/>
  </property>
</Properties>
</file>